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6" r:id="rId4"/>
    <p:sldId id="267" r:id="rId5"/>
    <p:sldId id="270" r:id="rId6"/>
    <p:sldId id="269" r:id="rId7"/>
    <p:sldId id="268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4B"/>
    <a:srgbClr val="D5D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33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D6425-6896-4D04-B46B-9970A67BAB7E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D19E-77A5-42A8-A0B9-2CEBA9623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8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1F0C-DABF-4D1D-B950-738F9795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CFC98-B669-4E76-A8F9-13DE8E2B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D5E28-0C02-4326-A709-A50AC1E6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DB21-C12E-4AF9-9158-2C440B7A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8C32-40FA-4D30-8B91-45A40179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FAB15C-1B55-4001-98E0-4B41457CC43B}"/>
              </a:ext>
            </a:extLst>
          </p:cNvPr>
          <p:cNvGrpSpPr/>
          <p:nvPr userDrawn="1"/>
        </p:nvGrpSpPr>
        <p:grpSpPr>
          <a:xfrm>
            <a:off x="5626735" y="-1207009"/>
            <a:ext cx="7718602" cy="7635545"/>
            <a:chOff x="5626735" y="-1207009"/>
            <a:chExt cx="7718602" cy="76355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AEADA3-4BFA-49AE-A746-D8537719C74B}"/>
                </a:ext>
              </a:extLst>
            </p:cNvPr>
            <p:cNvSpPr/>
            <p:nvPr/>
          </p:nvSpPr>
          <p:spPr>
            <a:xfrm rot="2646517">
              <a:off x="11562266" y="5960536"/>
              <a:ext cx="468000" cy="468000"/>
            </a:xfrm>
            <a:prstGeom prst="rect">
              <a:avLst/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2F166-3E21-48E0-B51E-68920BC8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92961">
              <a:off x="8275871" y="1483451"/>
              <a:ext cx="2394000" cy="24422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DE23C8-BC54-44EF-ABD6-BE8DF2A7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51"/>
            <a:stretch>
              <a:fillRect/>
            </a:stretch>
          </p:blipFill>
          <p:spPr>
            <a:xfrm rot="2695427">
              <a:off x="9101732" y="-1207009"/>
              <a:ext cx="2434837" cy="2394000"/>
            </a:xfrm>
            <a:custGeom>
              <a:avLst/>
              <a:gdLst>
                <a:gd name="connsiteX0" fmla="*/ 0 w 2434837"/>
                <a:gd name="connsiteY0" fmla="*/ 2394000 h 2394000"/>
                <a:gd name="connsiteX1" fmla="*/ 2400378 w 2434837"/>
                <a:gd name="connsiteY1" fmla="*/ 0 h 2394000"/>
                <a:gd name="connsiteX2" fmla="*/ 2434837 w 2434837"/>
                <a:gd name="connsiteY2" fmla="*/ 0 h 2394000"/>
                <a:gd name="connsiteX3" fmla="*/ 2434837 w 2434837"/>
                <a:gd name="connsiteY3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837" h="2394000">
                  <a:moveTo>
                    <a:pt x="0" y="2394000"/>
                  </a:moveTo>
                  <a:lnTo>
                    <a:pt x="2400378" y="0"/>
                  </a:lnTo>
                  <a:lnTo>
                    <a:pt x="2434837" y="0"/>
                  </a:lnTo>
                  <a:lnTo>
                    <a:pt x="2434837" y="2394000"/>
                  </a:lnTo>
                  <a:close/>
                </a:path>
              </a:pathLst>
            </a:cu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FAD1294-FCE1-400F-8DE7-5C1F7F29AA89}"/>
                </a:ext>
              </a:extLst>
            </p:cNvPr>
            <p:cNvSpPr/>
            <p:nvPr/>
          </p:nvSpPr>
          <p:spPr>
            <a:xfrm rot="2631424">
              <a:off x="6474795" y="-231594"/>
              <a:ext cx="2394284" cy="2394000"/>
            </a:xfrm>
            <a:custGeom>
              <a:avLst/>
              <a:gdLst>
                <a:gd name="connsiteX0" fmla="*/ 0 w 2394284"/>
                <a:gd name="connsiteY0" fmla="*/ 977703 h 2394000"/>
                <a:gd name="connsiteX1" fmla="*/ 1017509 w 2394284"/>
                <a:gd name="connsiteY1" fmla="*/ 0 h 2394000"/>
                <a:gd name="connsiteX2" fmla="*/ 2394284 w 2394284"/>
                <a:gd name="connsiteY2" fmla="*/ 0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0" y="977703"/>
                  </a:moveTo>
                  <a:lnTo>
                    <a:pt x="1017509" y="0"/>
                  </a:lnTo>
                  <a:lnTo>
                    <a:pt x="2394284" y="0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05760D9-DA3B-4136-8391-0ECD272DAD7F}"/>
                </a:ext>
              </a:extLst>
            </p:cNvPr>
            <p:cNvSpPr/>
            <p:nvPr/>
          </p:nvSpPr>
          <p:spPr>
            <a:xfrm rot="2568728">
              <a:off x="10139133" y="3209080"/>
              <a:ext cx="2394284" cy="2394000"/>
            </a:xfrm>
            <a:custGeom>
              <a:avLst/>
              <a:gdLst>
                <a:gd name="connsiteX0" fmla="*/ 1 w 2394284"/>
                <a:gd name="connsiteY0" fmla="*/ 0 h 2394000"/>
                <a:gd name="connsiteX1" fmla="*/ 1254733 w 2394284"/>
                <a:gd name="connsiteY1" fmla="*/ 0 h 2394000"/>
                <a:gd name="connsiteX2" fmla="*/ 2394284 w 2394284"/>
                <a:gd name="connsiteY2" fmla="*/ 1230081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1" y="0"/>
                  </a:moveTo>
                  <a:lnTo>
                    <a:pt x="1254733" y="0"/>
                  </a:lnTo>
                  <a:lnTo>
                    <a:pt x="2394284" y="1230081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7467C"/>
            </a:solidFill>
            <a:ln>
              <a:solidFill>
                <a:srgbClr val="2746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F9E4A5-995F-4C8B-A11C-B5C274272A93}"/>
                </a:ext>
              </a:extLst>
            </p:cNvPr>
            <p:cNvSpPr/>
            <p:nvPr/>
          </p:nvSpPr>
          <p:spPr>
            <a:xfrm rot="8098648">
              <a:off x="10907725" y="534249"/>
              <a:ext cx="2496384" cy="2378840"/>
            </a:xfrm>
            <a:custGeom>
              <a:avLst/>
              <a:gdLst>
                <a:gd name="connsiteX0" fmla="*/ 0 w 2394285"/>
                <a:gd name="connsiteY0" fmla="*/ 2363679 h 2378840"/>
                <a:gd name="connsiteX1" fmla="*/ 2394284 w 2394285"/>
                <a:gd name="connsiteY1" fmla="*/ 0 h 2378840"/>
                <a:gd name="connsiteX2" fmla="*/ 2394285 w 2394285"/>
                <a:gd name="connsiteY2" fmla="*/ 2378840 h 2378840"/>
                <a:gd name="connsiteX3" fmla="*/ 0 w 2394285"/>
                <a:gd name="connsiteY3" fmla="*/ 2378840 h 2378840"/>
                <a:gd name="connsiteX4" fmla="*/ 0 w 2394285"/>
                <a:gd name="connsiteY4" fmla="*/ 2363679 h 2378840"/>
                <a:gd name="connsiteX0" fmla="*/ 0 w 2496384"/>
                <a:gd name="connsiteY0" fmla="*/ 2363679 h 2378840"/>
                <a:gd name="connsiteX1" fmla="*/ 2394284 w 2496384"/>
                <a:gd name="connsiteY1" fmla="*/ 0 h 2378840"/>
                <a:gd name="connsiteX2" fmla="*/ 2496384 w 2496384"/>
                <a:gd name="connsiteY2" fmla="*/ 2361865 h 2378840"/>
                <a:gd name="connsiteX3" fmla="*/ 0 w 2496384"/>
                <a:gd name="connsiteY3" fmla="*/ 2378840 h 2378840"/>
                <a:gd name="connsiteX4" fmla="*/ 0 w 2496384"/>
                <a:gd name="connsiteY4" fmla="*/ 2363679 h 2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384" h="2378840">
                  <a:moveTo>
                    <a:pt x="0" y="2363679"/>
                  </a:moveTo>
                  <a:lnTo>
                    <a:pt x="2394284" y="0"/>
                  </a:lnTo>
                  <a:lnTo>
                    <a:pt x="2496384" y="2361865"/>
                  </a:lnTo>
                  <a:lnTo>
                    <a:pt x="0" y="2378840"/>
                  </a:lnTo>
                  <a:lnTo>
                    <a:pt x="0" y="2363679"/>
                  </a:lnTo>
                  <a:close/>
                </a:path>
              </a:pathLst>
            </a:cu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0DAF33-33F5-4A5C-A70E-7D4A397F3DED}"/>
                </a:ext>
              </a:extLst>
            </p:cNvPr>
            <p:cNvSpPr/>
            <p:nvPr/>
          </p:nvSpPr>
          <p:spPr>
            <a:xfrm rot="2646516">
              <a:off x="5626735" y="277816"/>
              <a:ext cx="540000" cy="540000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5B8C55-DFB0-4144-A703-A9978BA4ED03}"/>
                </a:ext>
              </a:extLst>
            </p:cNvPr>
            <p:cNvSpPr/>
            <p:nvPr/>
          </p:nvSpPr>
          <p:spPr>
            <a:xfrm rot="2646517">
              <a:off x="9030391" y="4389653"/>
              <a:ext cx="468000" cy="468000"/>
            </a:xfrm>
            <a:prstGeom prst="rect">
              <a:avLst/>
            </a:prstGeom>
            <a:solidFill>
              <a:srgbClr val="C6C6C6"/>
            </a:solidFill>
            <a:ln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A74974-8501-4E70-8A86-22F3BE8AD7CC}"/>
                </a:ext>
              </a:extLst>
            </p:cNvPr>
            <p:cNvSpPr/>
            <p:nvPr/>
          </p:nvSpPr>
          <p:spPr>
            <a:xfrm rot="2646517">
              <a:off x="8011517" y="3809862"/>
              <a:ext cx="864000" cy="864000"/>
            </a:xfrm>
            <a:prstGeom prst="rect">
              <a:avLst/>
            </a:prstGeom>
            <a:noFill/>
            <a:ln w="571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D6EF6B4-EC7A-4897-8928-F3853C282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" y="166024"/>
            <a:ext cx="2512269" cy="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7CBF-737F-40A3-BBE4-8489B4A0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394EE-D902-40B3-B6DD-5061F70B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5441B-FC20-4717-BD1A-C637A77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D014-9996-4DC5-93E2-0BBE1C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BB2D-A0DF-4966-B1F3-ECE3898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6717-9630-47BD-8E42-1ACC8F30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D74B-F06B-4EC6-8E37-86D6034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4FB79-36AA-4001-8360-466E592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DD8F-7810-4D17-99E8-B738A6DF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275D0-DDFB-4D73-8891-A9679D0B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18A6-E00D-49E5-AD52-7DB8844D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BE05-F42C-494E-9F7F-E25CB664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8B6-0495-4376-A53A-BF1599C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DF48-3AC9-478A-9DAC-94543D6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4076B-206F-43E6-BF7A-B25C779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DF475A-FC4A-4B69-B446-ECE1351C2717}"/>
              </a:ext>
            </a:extLst>
          </p:cNvPr>
          <p:cNvGrpSpPr/>
          <p:nvPr userDrawn="1"/>
        </p:nvGrpSpPr>
        <p:grpSpPr>
          <a:xfrm rot="10800000">
            <a:off x="-554279" y="-163803"/>
            <a:ext cx="1276504" cy="7076294"/>
            <a:chOff x="11462045" y="-56535"/>
            <a:chExt cx="1276504" cy="70762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645CD-1780-425B-81AF-D945087E799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4679A1-CC25-4B20-A0E5-9E76647F54C5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58" name="이등변 삼각형 7">
                  <a:extLst>
                    <a:ext uri="{FF2B5EF4-FFF2-40B4-BE49-F238E27FC236}">
                      <a16:creationId xmlns:a16="http://schemas.microsoft.com/office/drawing/2014/main" id="{6CB9A340-49A5-41A8-9D1E-724051E244DB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이등변 삼각형 7">
                  <a:extLst>
                    <a:ext uri="{FF2B5EF4-FFF2-40B4-BE49-F238E27FC236}">
                      <a16:creationId xmlns:a16="http://schemas.microsoft.com/office/drawing/2014/main" id="{DC19CA7D-F14E-402B-B8A8-58D4B1F9070B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FCDCB6"/>
                </a:solidFill>
                <a:ln>
                  <a:solidFill>
                    <a:srgbClr val="FCDC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이등변 삼각형 10">
                  <a:extLst>
                    <a:ext uri="{FF2B5EF4-FFF2-40B4-BE49-F238E27FC236}">
                      <a16:creationId xmlns:a16="http://schemas.microsoft.com/office/drawing/2014/main" id="{3C7E4613-667C-47C5-8A23-2528F81CC1FA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이등변 삼각형 11">
                  <a:extLst>
                    <a:ext uri="{FF2B5EF4-FFF2-40B4-BE49-F238E27FC236}">
                      <a16:creationId xmlns:a16="http://schemas.microsoft.com/office/drawing/2014/main" id="{F771E4E8-CEA9-49B1-A9DB-2142C3571AC9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이등변 삼각형 13">
                  <a:extLst>
                    <a:ext uri="{FF2B5EF4-FFF2-40B4-BE49-F238E27FC236}">
                      <a16:creationId xmlns:a16="http://schemas.microsoft.com/office/drawing/2014/main" id="{ADCE2D81-7902-4BB2-A4BF-5A7456E95266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이등변 삼각형 30">
                <a:extLst>
                  <a:ext uri="{FF2B5EF4-FFF2-40B4-BE49-F238E27FC236}">
                    <a16:creationId xmlns:a16="http://schemas.microsoft.com/office/drawing/2014/main" id="{E059914A-858C-4647-AAD5-BC451F9E72EB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E9E7D1-83A3-4000-9E11-741444B26FD9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1828E81-D005-4E1D-8A9B-103A4A0CB514}"/>
                </a:ext>
              </a:extLst>
            </p:cNvPr>
            <p:cNvCxnSpPr>
              <a:cxnSpLocks/>
              <a:stCxn id="57" idx="0"/>
              <a:endCxn id="61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FC541F-25A8-4F13-9601-1D4ADEA821DE}"/>
              </a:ext>
            </a:extLst>
          </p:cNvPr>
          <p:cNvGrpSpPr/>
          <p:nvPr userDrawn="1"/>
        </p:nvGrpSpPr>
        <p:grpSpPr>
          <a:xfrm>
            <a:off x="11471989" y="-56726"/>
            <a:ext cx="1276504" cy="7076294"/>
            <a:chOff x="11462045" y="-56535"/>
            <a:chExt cx="1276504" cy="707629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F3EDAD-5B53-4CA7-ADBC-9FB53E72937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4DE5BE8-7798-44D2-AD50-4F03492C69F7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69" name="이등변 삼각형 7">
                  <a:extLst>
                    <a:ext uri="{FF2B5EF4-FFF2-40B4-BE49-F238E27FC236}">
                      <a16:creationId xmlns:a16="http://schemas.microsoft.com/office/drawing/2014/main" id="{E81C2748-01AD-48B8-85F1-199725C8F0D7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7">
                  <a:extLst>
                    <a:ext uri="{FF2B5EF4-FFF2-40B4-BE49-F238E27FC236}">
                      <a16:creationId xmlns:a16="http://schemas.microsoft.com/office/drawing/2014/main" id="{5182E063-8554-4357-B81B-14C6DD06C6F0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CDD9EF"/>
                </a:solidFill>
                <a:ln>
                  <a:solidFill>
                    <a:srgbClr val="CDD9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10">
                  <a:extLst>
                    <a:ext uri="{FF2B5EF4-FFF2-40B4-BE49-F238E27FC236}">
                      <a16:creationId xmlns:a16="http://schemas.microsoft.com/office/drawing/2014/main" id="{74BC807F-77DB-4623-987D-A3D3913D3BAB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11">
                  <a:extLst>
                    <a:ext uri="{FF2B5EF4-FFF2-40B4-BE49-F238E27FC236}">
                      <a16:creationId xmlns:a16="http://schemas.microsoft.com/office/drawing/2014/main" id="{18225205-941B-45F6-8690-EC4629DCD60E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이등변 삼각형 13">
                  <a:extLst>
                    <a:ext uri="{FF2B5EF4-FFF2-40B4-BE49-F238E27FC236}">
                      <a16:creationId xmlns:a16="http://schemas.microsoft.com/office/drawing/2014/main" id="{1882D196-998E-471D-9B60-016E36FB4C2D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8" name="이등변 삼각형 30">
                <a:extLst>
                  <a:ext uri="{FF2B5EF4-FFF2-40B4-BE49-F238E27FC236}">
                    <a16:creationId xmlns:a16="http://schemas.microsoft.com/office/drawing/2014/main" id="{B05D4B3B-A50D-490E-A6EE-086E1663B026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6C976F-99C3-4DEF-B4DA-1339AF846195}"/>
                </a:ext>
              </a:extLst>
            </p:cNvPr>
            <p:cNvCxnSpPr>
              <a:cxnSpLocks/>
              <a:stCxn id="71" idx="0"/>
              <a:endCxn id="73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B6934F-3161-4F19-9D6B-F110C3B62548}"/>
                </a:ext>
              </a:extLst>
            </p:cNvPr>
            <p:cNvCxnSpPr>
              <a:cxnSpLocks/>
              <a:stCxn id="68" idx="0"/>
              <a:endCxn id="72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83923CFB-841B-41DF-8E46-139862D0C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4" y="81264"/>
            <a:ext cx="1349496" cy="2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98A4-61E9-4BD4-8FB0-C0868D8C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4592-71E6-4D8D-B195-4312022D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BAF77-C35F-4906-96C8-5CE816BD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E7C9-4CB6-4ED7-B800-729F2600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CB8FF-ACD7-4CF0-A945-A2005D7B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5B26-DD58-4112-BCC6-BA1697F3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37CDC-DFF2-499A-BF67-2A98B5D96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21AF2-1E1E-47DD-AD02-99529682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156B0-E6B1-4EE3-B976-478FB23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C417A-3115-4F60-98F1-D8678D6A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9A290-48FE-4183-85E0-2FEB3F69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5900-7585-4296-898B-39985CD0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C8B7E-468F-4E1E-924A-9DB48D33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463CF-490D-46D3-A31A-E38CA87C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98916-D61A-4A95-8F7D-681F867C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FE506-3811-466B-B9E4-875A829D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4ED0C2-C7B9-42ED-954D-CAD2D579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71743-CA64-42DB-B408-4D52C5B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55A007-69F5-4578-8F47-5F6C024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CC115-A92A-4A64-B030-052025E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4DBEA-293E-4244-AD2F-1B32F4A8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4ACA55-F88A-4BE5-B931-8032C11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336E5-035D-48E6-B0BD-36105D97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43988C-6433-4809-827C-6F9D442F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2F6B6-1229-4247-A881-F1AC513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D9A3F-EBF9-4697-A7A6-1E01EE31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6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66E12-470B-4F25-98C6-52373AD9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80DEF-0924-43A5-B246-6E5CFF8B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C3EC6-6F57-47F3-8B72-909E6583B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5D53F-914D-405A-BC1E-5EC86B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E4C-7C77-48E5-B4B0-0EC26EE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FB881-A8B7-4C43-BE0A-79CEBD9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023C-E94C-4CDE-8352-AB123B52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5B49E-1B11-4E2A-A9EF-AA6A6420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65543-7589-4ECF-B1FE-0A632A60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B6438-E7E2-4DF6-8577-B3DD4CFB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E407F-0AB8-405F-AC9B-795CF813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DBC64-DA58-44EE-A0D3-0010F6DC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178FD-22CC-4336-81E4-66BF899D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60053-0F94-49C5-8D4C-57788235D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DD859-F666-488C-8F16-356E6A058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14B0-3E45-47E8-844D-FD6F0D243402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9FC99-312F-4B34-83E1-D93D3231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086BD-58AD-41C5-8A67-2DE06D16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9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72396" y="3197105"/>
            <a:ext cx="7814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나눔스퀘어 ExtraBold" panose="020B0600000101010101" pitchFamily="50" charset="-127"/>
              </a:rPr>
              <a:t>Nu-2000 </a:t>
            </a:r>
            <a:r>
              <a:rPr lang="ko-KR" altLang="en-US" sz="4400" b="1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나눔스퀘어 ExtraBold" panose="020B0600000101010101" pitchFamily="50" charset="-127"/>
              </a:rPr>
              <a:t>흡광율</a:t>
            </a:r>
            <a:r>
              <a:rPr lang="ko-KR" alt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나눔스퀘어 ExtraBold" panose="020B0600000101010101" pitchFamily="50" charset="-127"/>
              </a:rPr>
              <a:t> </a:t>
            </a:r>
            <a:r>
              <a:rPr lang="ko-KR" altLang="en-US" sz="4400" b="1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나눔스퀘어 ExtraBold" panose="020B0600000101010101" pitchFamily="50" charset="-127"/>
              </a:rPr>
              <a:t>보정재</a:t>
            </a:r>
            <a:endParaRPr lang="ko-KR" altLang="en-US" sz="4400" b="1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315A89-A956-4181-A88B-EB257E558D10}"/>
              </a:ext>
            </a:extLst>
          </p:cNvPr>
          <p:cNvGrpSpPr/>
          <p:nvPr/>
        </p:nvGrpSpPr>
        <p:grpSpPr>
          <a:xfrm>
            <a:off x="2368851" y="1270201"/>
            <a:ext cx="5406501" cy="660505"/>
            <a:chOff x="3370798" y="1272034"/>
            <a:chExt cx="5406501" cy="66050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36A011-B467-4457-8983-D231965A5CD7}"/>
                </a:ext>
              </a:extLst>
            </p:cNvPr>
            <p:cNvGrpSpPr/>
            <p:nvPr/>
          </p:nvGrpSpPr>
          <p:grpSpPr>
            <a:xfrm>
              <a:off x="3370798" y="1272034"/>
              <a:ext cx="5406501" cy="588684"/>
              <a:chOff x="3140242" y="2023272"/>
              <a:chExt cx="5406501" cy="588684"/>
            </a:xfrm>
            <a:solidFill>
              <a:srgbClr val="B9CAE9"/>
            </a:solidFill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0D264EB-01FB-415F-A434-4FA8131A76A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862246-4CEB-4451-A0FE-D689EED5038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5006394" cy="57555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en-US" altLang="ko-KR" sz="2400" b="1" dirty="0"/>
                  <a:t>ATIK </a:t>
                </a:r>
                <a:r>
                  <a:rPr lang="ko-KR" altLang="en-US" sz="2400" b="1" dirty="0"/>
                  <a:t>연구소 소개</a:t>
                </a:r>
                <a:endParaRPr lang="en-US" altLang="ko-KR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EA07A-DC27-4951-8098-092B25948EB8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087F2C-E2D6-4DB9-8BB7-2FBB58BC9CDB}"/>
              </a:ext>
            </a:extLst>
          </p:cNvPr>
          <p:cNvGrpSpPr/>
          <p:nvPr/>
        </p:nvGrpSpPr>
        <p:grpSpPr>
          <a:xfrm>
            <a:off x="2368850" y="2716243"/>
            <a:ext cx="5406501" cy="660505"/>
            <a:chOff x="3370798" y="1272034"/>
            <a:chExt cx="5406501" cy="66050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07CA0BE-7C25-4C35-A1FE-08434A8A95CE}"/>
                </a:ext>
              </a:extLst>
            </p:cNvPr>
            <p:cNvGrpSpPr/>
            <p:nvPr/>
          </p:nvGrpSpPr>
          <p:grpSpPr>
            <a:xfrm>
              <a:off x="3370798" y="1272034"/>
              <a:ext cx="5406501" cy="588684"/>
              <a:chOff x="3140242" y="2023272"/>
              <a:chExt cx="5406501" cy="588684"/>
            </a:xfrm>
            <a:solidFill>
              <a:srgbClr val="B9CAE9"/>
            </a:solidFill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3803A4D3-ACEA-445C-B0A9-1F5057D0334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8C8E3D-89ED-4A89-A2DD-83F1CE563B8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5006394" cy="57555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spc="-150" dirty="0">
                  <a:solidFill>
                    <a:schemeClr val="bg1"/>
                  </a:solidFill>
                  <a:latin typeface="+mn-ea"/>
                </a:endParaRPr>
              </a:p>
              <a:p>
                <a:pPr lvl="2"/>
                <a:r>
                  <a:rPr lang="ko-KR" altLang="en-US" sz="2400" b="1" spc="-150" dirty="0">
                    <a:solidFill>
                      <a:schemeClr val="bg1"/>
                    </a:solidFill>
                    <a:latin typeface="+mn-ea"/>
                  </a:rPr>
                  <a:t>개발</a:t>
                </a:r>
                <a:r>
                  <a:rPr lang="en-US" altLang="ko-KR" sz="2400" b="1" spc="-150" dirty="0">
                    <a:solidFill>
                      <a:schemeClr val="bg1"/>
                    </a:solidFill>
                    <a:latin typeface="+mn-ea"/>
                  </a:rPr>
                  <a:t> Project </a:t>
                </a:r>
                <a:r>
                  <a:rPr lang="ko-KR" altLang="en-US" sz="2400" b="1" spc="-150" dirty="0">
                    <a:solidFill>
                      <a:schemeClr val="bg1"/>
                    </a:solidFill>
                    <a:latin typeface="+mn-ea"/>
                  </a:rPr>
                  <a:t>소개</a:t>
                </a:r>
                <a:endParaRPr lang="en-US" altLang="ko-KR" sz="2400" b="1" spc="-150" dirty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37FF-D5ED-42CB-A61A-A629602E36F3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9932DF-B9F6-4E09-A42B-9308A3D3A431}"/>
              </a:ext>
            </a:extLst>
          </p:cNvPr>
          <p:cNvGrpSpPr/>
          <p:nvPr/>
        </p:nvGrpSpPr>
        <p:grpSpPr>
          <a:xfrm>
            <a:off x="2368851" y="1993222"/>
            <a:ext cx="5406501" cy="660505"/>
            <a:chOff x="3883042" y="2141182"/>
            <a:chExt cx="5406501" cy="66050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5D2AE3-9A5F-4F90-8136-6B266DF00287}"/>
                </a:ext>
              </a:extLst>
            </p:cNvPr>
            <p:cNvGrpSpPr/>
            <p:nvPr/>
          </p:nvGrpSpPr>
          <p:grpSpPr>
            <a:xfrm>
              <a:off x="3883042" y="2141182"/>
              <a:ext cx="5406501" cy="588684"/>
              <a:chOff x="3140242" y="2023272"/>
              <a:chExt cx="5406501" cy="588684"/>
            </a:xfrm>
            <a:solidFill>
              <a:srgbClr val="7395D3"/>
            </a:solidFill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FA69BD36-6FE4-4FBC-B1B4-FC209D42CEA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C59D59-8488-40EB-A0AF-9B534C78439B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5006394" cy="57555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ko-KR" altLang="en-US" sz="2400" b="1" dirty="0"/>
                  <a:t>조직도 및 개발역량</a:t>
                </a:r>
                <a:endParaRPr lang="en-US" altLang="ko-KR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1D4556-94CF-4E89-AC1A-8A983B39E038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38AF08-A4EC-4311-8318-1F07AB2427CB}"/>
              </a:ext>
            </a:extLst>
          </p:cNvPr>
          <p:cNvSpPr txBox="1"/>
          <p:nvPr/>
        </p:nvSpPr>
        <p:spPr>
          <a:xfrm>
            <a:off x="1021733" y="212324"/>
            <a:ext cx="3272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488E572-B731-442B-A029-98BACE1532FD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44636EA-8BD2-406D-AE27-DB192A1C6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4604"/>
          <a:stretch/>
        </p:blipFill>
        <p:spPr>
          <a:xfrm>
            <a:off x="8056551" y="4314871"/>
            <a:ext cx="4135449" cy="2543129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F40C93-D5AF-4E62-B85F-48B7376937B8}"/>
              </a:ext>
            </a:extLst>
          </p:cNvPr>
          <p:cNvGrpSpPr/>
          <p:nvPr/>
        </p:nvGrpSpPr>
        <p:grpSpPr>
          <a:xfrm>
            <a:off x="2408298" y="3439264"/>
            <a:ext cx="5367053" cy="660505"/>
            <a:chOff x="3883042" y="2141182"/>
            <a:chExt cx="5367053" cy="6605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60FFFB-4825-4865-BD2A-BFC73CE865E0}"/>
                </a:ext>
              </a:extLst>
            </p:cNvPr>
            <p:cNvGrpSpPr/>
            <p:nvPr/>
          </p:nvGrpSpPr>
          <p:grpSpPr>
            <a:xfrm>
              <a:off x="3883042" y="2141182"/>
              <a:ext cx="5367053" cy="588684"/>
              <a:chOff x="3140242" y="2023272"/>
              <a:chExt cx="5367053" cy="588684"/>
            </a:xfrm>
            <a:solidFill>
              <a:srgbClr val="7395D3"/>
            </a:solidFill>
          </p:grpSpPr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55016B20-291F-42AF-810B-CBCFA4CD7D45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5E2E45D-2CF6-482D-87CA-9A3D177AF43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4966946" cy="57555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r>
                  <a:rPr lang="ko-KR" altLang="en-US" sz="2400" b="1" dirty="0">
                    <a:solidFill>
                      <a:schemeClr val="bg1"/>
                    </a:solidFill>
                    <a:latin typeface="+mn-ea"/>
                  </a:rPr>
                  <a:t>개발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road map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EDBC56-1E28-4330-B969-DAE4F24F7626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51B8FF8-4DA5-41F4-8BE7-686E4E588564}"/>
              </a:ext>
            </a:extLst>
          </p:cNvPr>
          <p:cNvSpPr txBox="1"/>
          <p:nvPr/>
        </p:nvSpPr>
        <p:spPr>
          <a:xfrm>
            <a:off x="918840" y="891767"/>
            <a:ext cx="10222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Ultraviolet Filters: Past and Present (https://www.photonics.com/Articles/Ultraviolet_Filters_Past_and_Present/a25446)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0AC21F1-91AA-4855-9A55-DFF7FA0BC317}"/>
              </a:ext>
            </a:extLst>
          </p:cNvPr>
          <p:cNvSpPr/>
          <p:nvPr/>
        </p:nvSpPr>
        <p:spPr bwMode="auto">
          <a:xfrm>
            <a:off x="984142" y="186780"/>
            <a:ext cx="7094349" cy="540000"/>
          </a:xfrm>
          <a:prstGeom prst="roundRect">
            <a:avLst/>
          </a:prstGeom>
          <a:solidFill>
            <a:srgbClr val="8A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2800" b="1" dirty="0">
                <a:latin typeface="+mn-ea"/>
              </a:rPr>
              <a:t>Ultraviolet Filters (Past and Present)</a:t>
            </a:r>
            <a:endParaRPr lang="en-US" altLang="ko-KR" sz="2800" b="1" i="0" dirty="0"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F6167-FB8D-4F05-A1D8-8F983189F5B9}"/>
              </a:ext>
            </a:extLst>
          </p:cNvPr>
          <p:cNvSpPr txBox="1"/>
          <p:nvPr/>
        </p:nvSpPr>
        <p:spPr>
          <a:xfrm>
            <a:off x="984142" y="1395480"/>
            <a:ext cx="98586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ROBERT L. JOHNSON, D.SC. AND SARAH LOCKNAR, PHD, OMEGA OPTICAL INC.</a:t>
            </a:r>
          </a:p>
          <a:p>
            <a:endParaRPr lang="en-US" altLang="ko-KR" sz="1200" dirty="0"/>
          </a:p>
          <a:p>
            <a:r>
              <a:rPr lang="en-US" altLang="ko-KR" sz="1200" dirty="0"/>
              <a:t>In their earliest forms, UV bandpass filters that were optimized for wavelengths less than 400 nm, such as the Schott UG or the Hoya U-series, were constructed of absorbing compounds in glass. Such filters were limited by the available compounds that can be dissolved or suspended in glass, and they typically had a gradual transition from low to high absorption (Figure 1). These properties in turn limited the applications to ones that do not require sharp or user-defined transitions between transmission and blocking. These limitations were overcome with the development of interference filters, which were made by depositing a multilayer optical coating onto one or more transparent substrates, thus producing a more refined transmission band surrounded by regions of low transmission (the blocking region).</a:t>
            </a:r>
            <a:endParaRPr lang="ko-KR" altLang="en-US" sz="1200" dirty="0"/>
          </a:p>
        </p:txBody>
      </p:sp>
      <p:pic>
        <p:nvPicPr>
          <p:cNvPr id="1026" name="Picture 2" descr="Common materials used for ultraviolet dielectric thin-film coatings">
            <a:extLst>
              <a:ext uri="{FF2B5EF4-FFF2-40B4-BE49-F238E27FC236}">
                <a16:creationId xmlns:a16="http://schemas.microsoft.com/office/drawing/2014/main" id="{B3D7E380-D5E6-46DD-9F1E-E828335C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25" y="3619221"/>
            <a:ext cx="4863854" cy="27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ionship of the number of optical cavities and thin-film thickness to spectral characteristics">
            <a:extLst>
              <a:ext uri="{FF2B5EF4-FFF2-40B4-BE49-F238E27FC236}">
                <a16:creationId xmlns:a16="http://schemas.microsoft.com/office/drawing/2014/main" id="{3D72CD77-9404-4A18-BC57-944BF97EE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9" y="3553251"/>
            <a:ext cx="5229918" cy="22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7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V transmitting glasses are designed to transmit some UV wavelengths while absorbing the bulk of the light in the visible wavelengths.">
            <a:extLst>
              <a:ext uri="{FF2B5EF4-FFF2-40B4-BE49-F238E27FC236}">
                <a16:creationId xmlns:a16="http://schemas.microsoft.com/office/drawing/2014/main" id="{C154B695-EBD6-41D7-8618-EF19B377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28" y="1507609"/>
            <a:ext cx="4838772" cy="370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679C6-DCBE-466B-B4C2-88AC643B259F}"/>
              </a:ext>
            </a:extLst>
          </p:cNvPr>
          <p:cNvSpPr txBox="1"/>
          <p:nvPr/>
        </p:nvSpPr>
        <p:spPr>
          <a:xfrm>
            <a:off x="1257229" y="5519599"/>
            <a:ext cx="48387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1.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 transmitting glasses are designed to transmit some UV wavelengths while absorbing the bulk of the light in the visible wavelengths.</a:t>
            </a:r>
            <a:endParaRPr lang="ko-KR" altLang="en-US" sz="1400" dirty="0"/>
          </a:p>
        </p:txBody>
      </p:sp>
      <p:pic>
        <p:nvPicPr>
          <p:cNvPr id="6" name="Picture 6" descr="An induced-transparency filter with three layers in an MDM arrangement.">
            <a:extLst>
              <a:ext uri="{FF2B5EF4-FFF2-40B4-BE49-F238E27FC236}">
                <a16:creationId xmlns:a16="http://schemas.microsoft.com/office/drawing/2014/main" id="{662B82BC-3F64-49E4-B5AF-B761B494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70" y="1507609"/>
            <a:ext cx="4838771" cy="370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824E8-629F-4F26-B199-3FEC148C2E03}"/>
              </a:ext>
            </a:extLst>
          </p:cNvPr>
          <p:cNvSpPr txBox="1"/>
          <p:nvPr/>
        </p:nvSpPr>
        <p:spPr>
          <a:xfrm>
            <a:off x="6277048" y="5627321"/>
            <a:ext cx="468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2.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induced-transparency filter with three layers in an MDM arrangement.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1F05D-E92F-46B9-BBA5-F7450DB0CED5}"/>
              </a:ext>
            </a:extLst>
          </p:cNvPr>
          <p:cNvSpPr txBox="1"/>
          <p:nvPr/>
        </p:nvSpPr>
        <p:spPr>
          <a:xfrm>
            <a:off x="918840" y="891767"/>
            <a:ext cx="10222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Ultraviolet Filters: Past and Present (https://www.photonics.com/Articles/Ultraviolet_Filters_Past_and_Present/a25446)</a:t>
            </a: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6746EADA-9F4A-49F2-B231-361CB3F606B0}"/>
              </a:ext>
            </a:extLst>
          </p:cNvPr>
          <p:cNvSpPr/>
          <p:nvPr/>
        </p:nvSpPr>
        <p:spPr bwMode="auto">
          <a:xfrm>
            <a:off x="984142" y="186780"/>
            <a:ext cx="7094349" cy="540000"/>
          </a:xfrm>
          <a:prstGeom prst="roundRect">
            <a:avLst/>
          </a:prstGeom>
          <a:solidFill>
            <a:srgbClr val="8A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2800" b="1" dirty="0">
                <a:latin typeface="+mn-ea"/>
              </a:rPr>
              <a:t>Ultraviolet Filters (Past and Present)</a:t>
            </a:r>
            <a:endParaRPr lang="en-US" altLang="ko-KR" sz="28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78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electric filters with an increasing number of cavities in the simple FP design.">
            <a:extLst>
              <a:ext uri="{FF2B5EF4-FFF2-40B4-BE49-F238E27FC236}">
                <a16:creationId xmlns:a16="http://schemas.microsoft.com/office/drawing/2014/main" id="{B78E357B-1C6A-4640-B96E-DBC91CA4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724753"/>
            <a:ext cx="6611909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0E765-33B7-4C64-9621-D84253FC0523}"/>
              </a:ext>
            </a:extLst>
          </p:cNvPr>
          <p:cNvSpPr txBox="1"/>
          <p:nvPr/>
        </p:nvSpPr>
        <p:spPr>
          <a:xfrm>
            <a:off x="1140616" y="5150167"/>
            <a:ext cx="6124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3.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Dielectric filters with an increasing number of cavities in the simple FP design. Peak %T is not significantly affected by an increase in the number of cavities </a:t>
            </a:r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(a)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blocking and edge steepness of the bandpass increases with the number of cavities </a:t>
            </a:r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(b)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400" dirty="0"/>
          </a:p>
        </p:txBody>
      </p:sp>
      <p:pic>
        <p:nvPicPr>
          <p:cNvPr id="2052" name="Picture 4" descr="A dielectric filter designed to transmit the Hg line at 253.7 nm">
            <a:extLst>
              <a:ext uri="{FF2B5EF4-FFF2-40B4-BE49-F238E27FC236}">
                <a16:creationId xmlns:a16="http://schemas.microsoft.com/office/drawing/2014/main" id="{F9F63E2B-675E-4461-BA78-6F1B1D18D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12310" r="7090" b="10150"/>
          <a:stretch/>
        </p:blipFill>
        <p:spPr bwMode="auto">
          <a:xfrm>
            <a:off x="7555709" y="1724753"/>
            <a:ext cx="3910013" cy="2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9E3F3-D49B-46A1-9171-3CDDE092FB93}"/>
              </a:ext>
            </a:extLst>
          </p:cNvPr>
          <p:cNvSpPr txBox="1"/>
          <p:nvPr/>
        </p:nvSpPr>
        <p:spPr>
          <a:xfrm>
            <a:off x="7555709" y="5207643"/>
            <a:ext cx="39100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4.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dielectric filter designed to transmit the Hg line at 253.7 nm while blocking other spectral lines.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B446-BB15-4CE2-A7A2-CF0B19F157B5}"/>
              </a:ext>
            </a:extLst>
          </p:cNvPr>
          <p:cNvSpPr txBox="1"/>
          <p:nvPr/>
        </p:nvSpPr>
        <p:spPr>
          <a:xfrm>
            <a:off x="918840" y="891767"/>
            <a:ext cx="10222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Ultraviolet Filters: Past and Present (https://www.photonics.com/Articles/Ultraviolet_Filters_Past_and_Present/a25446)</a:t>
            </a: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783CE577-FBA0-481D-8ED0-1BCDD5EC9F90}"/>
              </a:ext>
            </a:extLst>
          </p:cNvPr>
          <p:cNvSpPr/>
          <p:nvPr/>
        </p:nvSpPr>
        <p:spPr bwMode="auto">
          <a:xfrm>
            <a:off x="984142" y="186780"/>
            <a:ext cx="7094349" cy="540000"/>
          </a:xfrm>
          <a:prstGeom prst="roundRect">
            <a:avLst/>
          </a:prstGeom>
          <a:solidFill>
            <a:srgbClr val="8A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2800" b="1" dirty="0">
                <a:latin typeface="+mn-ea"/>
              </a:rPr>
              <a:t>Ultraviolet Filters (Past and Present)</a:t>
            </a:r>
            <a:endParaRPr lang="en-US" altLang="ko-KR" sz="28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21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dielectric filter designed to transmit the Hg line at 253.7 nm while blocking other spectral lines.">
            <a:extLst>
              <a:ext uri="{FF2B5EF4-FFF2-40B4-BE49-F238E27FC236}">
                <a16:creationId xmlns:a16="http://schemas.microsoft.com/office/drawing/2014/main" id="{5ED8912F-D8AD-4D6B-AABE-68115237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" y="1742506"/>
            <a:ext cx="5967022" cy="302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5E33C-B8EF-491D-8D0A-AD8D1361610E}"/>
              </a:ext>
            </a:extLst>
          </p:cNvPr>
          <p:cNvSpPr txBox="1"/>
          <p:nvPr/>
        </p:nvSpPr>
        <p:spPr>
          <a:xfrm>
            <a:off x="895350" y="5400150"/>
            <a:ext cx="5153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5.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Different blocking strategies for a 300-nm dielectric bandpass filter </a:t>
            </a:r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(a)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the effect on %T </a:t>
            </a:r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(b)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68C5C15-DB69-4749-9DEF-DAF4E9AE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1" y="1742507"/>
            <a:ext cx="5724176" cy="30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1B170F-88AE-412E-AD8E-9B080DFCADDB}"/>
              </a:ext>
            </a:extLst>
          </p:cNvPr>
          <p:cNvSpPr txBox="1"/>
          <p:nvPr/>
        </p:nvSpPr>
        <p:spPr>
          <a:xfrm>
            <a:off x="6586537" y="5400150"/>
            <a:ext cx="4752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Figure 6. 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multi-bounce reflected filter assembly at 22.5° angle of incidence.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DF48C-71F4-411F-AC12-EEEDF0FB57FC}"/>
              </a:ext>
            </a:extLst>
          </p:cNvPr>
          <p:cNvSpPr txBox="1"/>
          <p:nvPr/>
        </p:nvSpPr>
        <p:spPr>
          <a:xfrm>
            <a:off x="918840" y="891767"/>
            <a:ext cx="10222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Ultraviolet Filters: Past and Present (https://www.photonics.com/Articles/Ultraviolet_Filters_Past_and_Present/a25446)</a:t>
            </a: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9820385C-AD2D-41C0-83B1-F13BC0F9A3D8}"/>
              </a:ext>
            </a:extLst>
          </p:cNvPr>
          <p:cNvSpPr/>
          <p:nvPr/>
        </p:nvSpPr>
        <p:spPr bwMode="auto">
          <a:xfrm>
            <a:off x="984142" y="186780"/>
            <a:ext cx="7094349" cy="540000"/>
          </a:xfrm>
          <a:prstGeom prst="roundRect">
            <a:avLst/>
          </a:prstGeom>
          <a:solidFill>
            <a:srgbClr val="8A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2800" b="1" dirty="0">
                <a:latin typeface="+mn-ea"/>
              </a:rPr>
              <a:t>Ultraviolet Filters (Past and Present)</a:t>
            </a:r>
            <a:endParaRPr lang="en-US" altLang="ko-KR" sz="28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90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4F-DA89-460B-8233-FB78A5E3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9E8FE-90BA-4704-B81C-07635A3D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0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72397" y="3197105"/>
            <a:ext cx="692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595B5C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487</Words>
  <Application>Microsoft Office PowerPoint</Application>
  <PresentationFormat>와이드스크린</PresentationFormat>
  <Paragraphs>33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인희</dc:creator>
  <cp:lastModifiedBy>Ho</cp:lastModifiedBy>
  <cp:revision>100</cp:revision>
  <dcterms:created xsi:type="dcterms:W3CDTF">2020-09-16T23:58:04Z</dcterms:created>
  <dcterms:modified xsi:type="dcterms:W3CDTF">2021-04-06T05:17:28Z</dcterms:modified>
</cp:coreProperties>
</file>